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65" r:id="rId3"/>
    <p:sldId id="359" r:id="rId4"/>
    <p:sldId id="327" r:id="rId5"/>
    <p:sldId id="343" r:id="rId6"/>
    <p:sldId id="329" r:id="rId7"/>
    <p:sldId id="344" r:id="rId8"/>
    <p:sldId id="346" r:id="rId9"/>
    <p:sldId id="347" r:id="rId10"/>
    <p:sldId id="348" r:id="rId11"/>
    <p:sldId id="349" r:id="rId12"/>
    <p:sldId id="350" r:id="rId13"/>
    <p:sldId id="351" r:id="rId14"/>
    <p:sldId id="341" r:id="rId15"/>
    <p:sldId id="360" r:id="rId16"/>
    <p:sldId id="352" r:id="rId17"/>
    <p:sldId id="333" r:id="rId18"/>
    <p:sldId id="285" r:id="rId19"/>
    <p:sldId id="284" r:id="rId20"/>
  </p:sldIdLst>
  <p:sldSz cx="24384000" cy="13716000"/>
  <p:notesSz cx="6858000" cy="9144000"/>
  <p:embeddedFontLst>
    <p:embeddedFont>
      <p:font typeface="Avenir Book" panose="02000503020000020003" pitchFamily="2" charset="0"/>
      <p:regular r:id="rId22"/>
      <p:italic r:id="rId23"/>
    </p:embeddedFont>
    <p:embeddedFont>
      <p:font typeface="Cambria Math" panose="02040503050406030204" pitchFamily="18" charset="0"/>
      <p:regular r:id="rId24"/>
    </p:embeddedFont>
    <p:embeddedFont>
      <p:font typeface="OCRB" panose="020B0609020202020204" pitchFamily="49" charset="77"/>
      <p:regular r:id="rId25"/>
    </p:embeddedFont>
    <p:embeddedFont>
      <p:font typeface="Open Sans ExtraBold" panose="020B0606030504020204" pitchFamily="34" charset="0"/>
      <p:bold r:id="rId26"/>
      <p:italic r:id="rId27"/>
      <p:boldItalic r:id="rId28"/>
    </p:embeddedFont>
    <p:embeddedFont>
      <p:font typeface="Open Sans Light" panose="020B0306030504020204" pitchFamily="34" charset="0"/>
      <p:regular r:id="rId29"/>
      <p:italic r:id="rId30"/>
    </p:embeddedFont>
    <p:embeddedFont>
      <p:font typeface="Open Sans Semibold" panose="020B0606030504020204" pitchFamily="34" charset="0"/>
      <p:regular r:id="rId31"/>
      <p:bold r:id="rId32"/>
      <p:italic r:id="rId33"/>
      <p:boldItalic r:id="rId3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87793"/>
  </p:normalViewPr>
  <p:slideViewPr>
    <p:cSldViewPr snapToGrid="0" snapToObjects="1">
      <p:cViewPr varScale="1">
        <p:scale>
          <a:sx n="48" d="100"/>
          <a:sy n="48" d="100"/>
        </p:scale>
        <p:origin x="1136" y="20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0431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ID" sz="1800" dirty="0">
                <a:solidFill>
                  <a:srgbClr val="211E1E"/>
                </a:solidFill>
                <a:effectLst/>
                <a:latin typeface="Cambria Math" panose="02040503050406030204" pitchFamily="18" charset="0"/>
                <a:ea typeface="Cambria Math" panose="02040503050406030204" pitchFamily="18" charset="0"/>
              </a:rPr>
              <a:t>a </a:t>
            </a:r>
            <a:r>
              <a:rPr lang="en-ID" sz="1800" dirty="0" err="1">
                <a:solidFill>
                  <a:srgbClr val="211E1E"/>
                </a:solidFill>
                <a:effectLst/>
                <a:latin typeface="Cambria Math" panose="02040503050406030204" pitchFamily="18" charset="0"/>
                <a:ea typeface="Cambria Math" panose="02040503050406030204" pitchFamily="18" charset="0"/>
              </a:rPr>
              <a:t>preorder</a:t>
            </a:r>
            <a:r>
              <a:rPr lang="en-ID" sz="1800" dirty="0">
                <a:solidFill>
                  <a:srgbClr val="211E1E"/>
                </a:solidFill>
                <a:effectLst/>
                <a:latin typeface="Cambria Math" panose="02040503050406030204" pitchFamily="18" charset="0"/>
                <a:ea typeface="Cambria Math" panose="02040503050406030204" pitchFamily="18" charset="0"/>
              </a:rPr>
              <a:t> tree walk recursively visits every vertex in the tree, listing a vertex when it is first encountered, before visiting any of its children. </a:t>
            </a:r>
            <a:endParaRPr lang="en-ID" dirty="0">
              <a:effectLst/>
              <a:latin typeface="Cambria Math" panose="02040503050406030204" pitchFamily="18" charset="0"/>
              <a:ea typeface="Cambria Math" panose="02040503050406030204" pitchFamily="18" charset="0"/>
            </a:endParaRPr>
          </a:p>
          <a:p>
            <a:endParaRPr lang="en-US" dirty="0"/>
          </a:p>
        </p:txBody>
      </p:sp>
    </p:spTree>
    <p:extLst>
      <p:ext uri="{BB962C8B-B14F-4D97-AF65-F5344CB8AC3E}">
        <p14:creationId xmlns:p14="http://schemas.microsoft.com/office/powerpoint/2010/main" val="64300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8289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6598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4255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791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8091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24</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Approximation Algorithms: Traveling Salesperson</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pic>
        <p:nvPicPr>
          <p:cNvPr id="9" name="Content Placeholder 8" descr="A diagram of lines and dots&#10;&#10;Description automatically generated">
            <a:extLst>
              <a:ext uri="{FF2B5EF4-FFF2-40B4-BE49-F238E27FC236}">
                <a16:creationId xmlns:a16="http://schemas.microsoft.com/office/drawing/2014/main" id="{E78FE17E-E427-2DD5-A909-B4433D030679}"/>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34287" r="34212" b="56314"/>
          <a:stretch/>
        </p:blipFill>
        <p:spPr>
          <a:xfrm>
            <a:off x="8897470" y="5176615"/>
            <a:ext cx="6589059" cy="5549799"/>
          </a:xfrm>
          <a:prstGeom prst="rect">
            <a:avLst/>
          </a:prstGeom>
        </p:spPr>
      </p:pic>
      <p:sp>
        <p:nvSpPr>
          <p:cNvPr id="4" name="Content Placeholder 3">
            <a:extLst>
              <a:ext uri="{FF2B5EF4-FFF2-40B4-BE49-F238E27FC236}">
                <a16:creationId xmlns:a16="http://schemas.microsoft.com/office/drawing/2014/main" id="{C694C160-FC94-AD38-B6C6-FE9A1ED1D101}"/>
              </a:ext>
            </a:extLst>
          </p:cNvPr>
          <p:cNvSpPr txBox="1">
            <a:spLocks/>
          </p:cNvSpPr>
          <p:nvPr/>
        </p:nvSpPr>
        <p:spPr>
          <a:xfrm>
            <a:off x="2167377" y="3321522"/>
            <a:ext cx="20208529" cy="852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ctr">
              <a:buNone/>
            </a:pPr>
            <a:r>
              <a:rPr lang="en-ID" sz="4400" dirty="0"/>
              <a:t>A minimum spanning tree T of the complete graph, as computed by MST-PRIM. Vertex a is the root vertex.</a:t>
            </a:r>
          </a:p>
        </p:txBody>
      </p:sp>
    </p:spTree>
    <p:extLst>
      <p:ext uri="{BB962C8B-B14F-4D97-AF65-F5344CB8AC3E}">
        <p14:creationId xmlns:p14="http://schemas.microsoft.com/office/powerpoint/2010/main" val="11519421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pic>
        <p:nvPicPr>
          <p:cNvPr id="9" name="Content Placeholder 8" descr="A diagram of lines and dots&#10;&#10;Description automatically generated">
            <a:extLst>
              <a:ext uri="{FF2B5EF4-FFF2-40B4-BE49-F238E27FC236}">
                <a16:creationId xmlns:a16="http://schemas.microsoft.com/office/drawing/2014/main" id="{E78FE17E-E427-2DD5-A909-B4433D030679}"/>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68231" b="56101"/>
          <a:stretch/>
        </p:blipFill>
        <p:spPr>
          <a:xfrm>
            <a:off x="8869535" y="5180087"/>
            <a:ext cx="6644929" cy="5576693"/>
          </a:xfrm>
          <a:prstGeom prst="rect">
            <a:avLst/>
          </a:prstGeom>
        </p:spPr>
      </p:pic>
      <p:sp>
        <p:nvSpPr>
          <p:cNvPr id="4" name="Content Placeholder 3">
            <a:extLst>
              <a:ext uri="{FF2B5EF4-FFF2-40B4-BE49-F238E27FC236}">
                <a16:creationId xmlns:a16="http://schemas.microsoft.com/office/drawing/2014/main" id="{1DE47FB6-3C4C-576B-C28C-95F2395BDCAE}"/>
              </a:ext>
            </a:extLst>
          </p:cNvPr>
          <p:cNvSpPr txBox="1">
            <a:spLocks/>
          </p:cNvSpPr>
          <p:nvPr/>
        </p:nvSpPr>
        <p:spPr>
          <a:xfrm>
            <a:off x="2167377" y="3321522"/>
            <a:ext cx="20208529" cy="852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ctr">
              <a:buNone/>
            </a:pPr>
            <a:r>
              <a:rPr lang="en-ID" sz="4400" dirty="0"/>
              <a:t>A walk of T, starting at a. </a:t>
            </a:r>
          </a:p>
          <a:p>
            <a:pPr marL="0" indent="0" algn="ctr">
              <a:buNone/>
            </a:pPr>
            <a:endParaRPr lang="en-ID" sz="4400" dirty="0"/>
          </a:p>
        </p:txBody>
      </p:sp>
    </p:spTree>
    <p:extLst>
      <p:ext uri="{BB962C8B-B14F-4D97-AF65-F5344CB8AC3E}">
        <p14:creationId xmlns:p14="http://schemas.microsoft.com/office/powerpoint/2010/main" val="39827385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pic>
        <p:nvPicPr>
          <p:cNvPr id="9" name="Content Placeholder 8" descr="A diagram of lines and dots&#10;&#10;Description automatically generated">
            <a:extLst>
              <a:ext uri="{FF2B5EF4-FFF2-40B4-BE49-F238E27FC236}">
                <a16:creationId xmlns:a16="http://schemas.microsoft.com/office/drawing/2014/main" id="{E78FE17E-E427-2DD5-A909-B4433D030679}"/>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t="56177" r="68285"/>
          <a:stretch/>
        </p:blipFill>
        <p:spPr>
          <a:xfrm>
            <a:off x="8875088" y="5184492"/>
            <a:ext cx="6633823" cy="5567082"/>
          </a:xfrm>
          <a:prstGeom prst="rect">
            <a:avLst/>
          </a:prstGeom>
        </p:spPr>
      </p:pic>
      <p:sp>
        <p:nvSpPr>
          <p:cNvPr id="4" name="Content Placeholder 3">
            <a:extLst>
              <a:ext uri="{FF2B5EF4-FFF2-40B4-BE49-F238E27FC236}">
                <a16:creationId xmlns:a16="http://schemas.microsoft.com/office/drawing/2014/main" id="{765B4107-B208-0563-CA91-1488D4305B70}"/>
              </a:ext>
            </a:extLst>
          </p:cNvPr>
          <p:cNvSpPr txBox="1">
            <a:spLocks/>
          </p:cNvSpPr>
          <p:nvPr/>
        </p:nvSpPr>
        <p:spPr>
          <a:xfrm>
            <a:off x="2167377" y="3321522"/>
            <a:ext cx="20208529" cy="852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ctr">
              <a:buNone/>
            </a:pPr>
            <a:r>
              <a:rPr lang="en-ID" sz="4400" dirty="0"/>
              <a:t>A tour obtained by visiting the vertices in the order given by the </a:t>
            </a:r>
            <a:r>
              <a:rPr lang="en-ID" sz="4400" dirty="0" err="1"/>
              <a:t>preorder</a:t>
            </a:r>
            <a:r>
              <a:rPr lang="en-ID" sz="4400" dirty="0"/>
              <a:t> walk, which is the tour H returned by APPROX-TSP-TOUR. </a:t>
            </a:r>
            <a:r>
              <a:rPr lang="en-ID" sz="4400" dirty="0">
                <a:solidFill>
                  <a:schemeClr val="accent4"/>
                </a:solidFill>
              </a:rPr>
              <a:t>Total cost is approx. 19.074</a:t>
            </a:r>
          </a:p>
        </p:txBody>
      </p:sp>
    </p:spTree>
    <p:extLst>
      <p:ext uri="{BB962C8B-B14F-4D97-AF65-F5344CB8AC3E}">
        <p14:creationId xmlns:p14="http://schemas.microsoft.com/office/powerpoint/2010/main" val="38216579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pic>
        <p:nvPicPr>
          <p:cNvPr id="9" name="Content Placeholder 8" descr="A diagram of lines and dots&#10;&#10;Description automatically generated">
            <a:extLst>
              <a:ext uri="{FF2B5EF4-FFF2-40B4-BE49-F238E27FC236}">
                <a16:creationId xmlns:a16="http://schemas.microsoft.com/office/drawing/2014/main" id="{E78FE17E-E427-2DD5-A909-B4433D030679}"/>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34160" t="56388" r="34211" b="1"/>
          <a:stretch/>
        </p:blipFill>
        <p:spPr>
          <a:xfrm>
            <a:off x="8884023" y="5181889"/>
            <a:ext cx="6615953" cy="5540188"/>
          </a:xfrm>
          <a:prstGeom prst="rect">
            <a:avLst/>
          </a:prstGeom>
        </p:spPr>
      </p:pic>
      <p:sp>
        <p:nvSpPr>
          <p:cNvPr id="4" name="Content Placeholder 3">
            <a:extLst>
              <a:ext uri="{FF2B5EF4-FFF2-40B4-BE49-F238E27FC236}">
                <a16:creationId xmlns:a16="http://schemas.microsoft.com/office/drawing/2014/main" id="{B78FA713-B44B-DE50-C271-4EC00930532A}"/>
              </a:ext>
            </a:extLst>
          </p:cNvPr>
          <p:cNvSpPr txBox="1">
            <a:spLocks/>
          </p:cNvSpPr>
          <p:nvPr/>
        </p:nvSpPr>
        <p:spPr>
          <a:xfrm>
            <a:off x="2167377" y="3321522"/>
            <a:ext cx="20208529" cy="852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ctr">
              <a:buNone/>
            </a:pPr>
            <a:r>
              <a:rPr lang="en-ID" sz="4400" dirty="0"/>
              <a:t>For comparison, this is the optimal tour H* for the original complete graph. </a:t>
            </a:r>
            <a:r>
              <a:rPr lang="en-ID" sz="4400" dirty="0">
                <a:solidFill>
                  <a:schemeClr val="accent4"/>
                </a:solidFill>
              </a:rPr>
              <a:t>Total cost is approx. 14.715 </a:t>
            </a:r>
          </a:p>
        </p:txBody>
      </p:sp>
    </p:spTree>
    <p:extLst>
      <p:ext uri="{BB962C8B-B14F-4D97-AF65-F5344CB8AC3E}">
        <p14:creationId xmlns:p14="http://schemas.microsoft.com/office/powerpoint/2010/main" val="30540425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sz="4400" dirty="0"/>
                  <a:t>The running time of APPROX-TSP-TOUR is </a:t>
                </a:r>
                <a14:m>
                  <m:oMath xmlns:m="http://schemas.openxmlformats.org/officeDocument/2006/math">
                    <m:r>
                      <m:rPr>
                        <m:sty m:val="p"/>
                      </m:rPr>
                      <a:rPr lang="en-US" sz="4400" b="0" i="0" smtClean="0">
                        <a:latin typeface="Cambria Math" panose="02040503050406030204" pitchFamily="18" charset="0"/>
                      </a:rPr>
                      <m:t>Θ</m:t>
                    </m:r>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𝑉</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m:t>
                    </m:r>
                  </m:oMath>
                </a14:m>
                <a:r>
                  <a:rPr lang="en-US" sz="4400" dirty="0"/>
                  <a:t> even with simple implementation of MST-PRIM (Using adjacency matrix).</a:t>
                </a:r>
              </a:p>
              <a:p>
                <a:r>
                  <a:rPr lang="en-US" sz="4400" dirty="0"/>
                  <a:t>Despite the small approximation ratio, APPROX-TSP-TOUR is usually not the best practical choice for this problem.</a:t>
                </a:r>
              </a:p>
              <a:p>
                <a:endParaRPr lang="en-US" sz="4400" dirty="0"/>
              </a:p>
            </p:txBody>
          </p:sp>
        </mc:Choice>
        <mc:Fallback>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645" t="-2823"/>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63335764-D603-72DF-049E-26F67F0827FB}"/>
              </a:ext>
            </a:extLst>
          </p:cNvPr>
          <p:cNvSpPr>
            <a:spLocks noGrp="1"/>
          </p:cNvSpPr>
          <p:nvPr>
            <p:ph type="title"/>
          </p:nvPr>
        </p:nvSpPr>
        <p:spPr>
          <a:xfrm>
            <a:off x="2167377" y="1871164"/>
            <a:ext cx="14715569" cy="511175"/>
          </a:xfrm>
        </p:spPr>
        <p:txBody>
          <a:bodyPr>
            <a:normAutofit fontScale="90000"/>
          </a:bodyPr>
          <a:lstStyle/>
          <a:p>
            <a:pPr>
              <a:spcBef>
                <a:spcPts val="0"/>
              </a:spcBef>
            </a:pPr>
            <a:r>
              <a:rPr lang="en-US" sz="4000" dirty="0"/>
              <a:t>Triangle inequality</a:t>
            </a:r>
          </a:p>
        </p:txBody>
      </p:sp>
      <p:sp>
        <p:nvSpPr>
          <p:cNvPr id="10" name="Text Placeholder 2">
            <a:extLst>
              <a:ext uri="{FF2B5EF4-FFF2-40B4-BE49-F238E27FC236}">
                <a16:creationId xmlns:a16="http://schemas.microsoft.com/office/drawing/2014/main" id="{4622C596-7A00-0611-36F8-88B9FB60A8C0}"/>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spTree>
    <p:extLst>
      <p:ext uri="{BB962C8B-B14F-4D97-AF65-F5344CB8AC3E}">
        <p14:creationId xmlns:p14="http://schemas.microsoft.com/office/powerpoint/2010/main" val="10993153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sz="4400" dirty="0"/>
                  <a:t>There are other approximation algorithms that perform much better, such as </a:t>
                </a:r>
                <a:r>
                  <a:rPr lang="en-US" sz="4400" dirty="0" err="1"/>
                  <a:t>Christofides</a:t>
                </a:r>
                <a:r>
                  <a:rPr lang="en-US" sz="4400" dirty="0"/>
                  <a:t>’ Algorithm which gives 1.5-approximation ratio.</a:t>
                </a:r>
              </a:p>
              <a:p>
                <a:r>
                  <a:rPr lang="en-US" sz="4400" dirty="0"/>
                  <a:t>The </a:t>
                </a:r>
                <a:r>
                  <a:rPr lang="en-US" sz="4400" dirty="0" err="1">
                    <a:solidFill>
                      <a:schemeClr val="accent4"/>
                    </a:solidFill>
                  </a:rPr>
                  <a:t>Christofides</a:t>
                </a:r>
                <a:r>
                  <a:rPr lang="en-US" sz="4400" dirty="0">
                    <a:solidFill>
                      <a:schemeClr val="accent4"/>
                    </a:solidFill>
                  </a:rPr>
                  <a:t>’ algorithm </a:t>
                </a:r>
                <a:r>
                  <a:rPr lang="en-US" sz="4400" dirty="0"/>
                  <a:t>still stands as the best polynomial time approximation algorithm that has been thoroughly peer-reviewed by the relevant scientific community for the traveling salesman problem.</a:t>
                </a:r>
              </a:p>
              <a:p>
                <a:r>
                  <a:rPr lang="en-US" sz="4400" dirty="0"/>
                  <a:t>In July 2020 however, </a:t>
                </a:r>
                <a:r>
                  <a:rPr lang="en-US" sz="4400" dirty="0" err="1"/>
                  <a:t>Karlin</a:t>
                </a:r>
                <a:r>
                  <a:rPr lang="en-US" sz="4400" dirty="0"/>
                  <a:t>, Klein, and </a:t>
                </a:r>
                <a:r>
                  <a:rPr lang="en-US" sz="4400" dirty="0" err="1"/>
                  <a:t>Gharan</a:t>
                </a:r>
                <a:r>
                  <a:rPr lang="en-US" sz="4400" dirty="0"/>
                  <a:t> released a preprint in which they introduced a novel approximation algorithm and claimed that its approximation ratio is 1.5 − </a:t>
                </a:r>
                <a14:m>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10</m:t>
                        </m:r>
                      </m:e>
                      <m:sup>
                        <m:r>
                          <a:rPr lang="en-US" sz="4400" b="0" i="1" smtClean="0">
                            <a:latin typeface="Cambria Math" panose="02040503050406030204" pitchFamily="18" charset="0"/>
                          </a:rPr>
                          <m:t>−36</m:t>
                        </m:r>
                      </m:sup>
                    </m:sSup>
                  </m:oMath>
                </a14:m>
                <a:r>
                  <a:rPr lang="en-US" sz="4400" dirty="0"/>
                  <a:t>. It follows similar principles to </a:t>
                </a:r>
                <a:r>
                  <a:rPr lang="en-US" sz="4400" dirty="0" err="1"/>
                  <a:t>Christofides</a:t>
                </a:r>
                <a:r>
                  <a:rPr lang="en-US" sz="4400" dirty="0"/>
                  <a:t>’, but incorporates </a:t>
                </a:r>
                <a:r>
                  <a:rPr lang="en-US" sz="4400" b="1" dirty="0">
                    <a:solidFill>
                      <a:schemeClr val="accent4"/>
                    </a:solidFill>
                  </a:rPr>
                  <a:t>Randomized Algorithm</a:t>
                </a:r>
                <a:r>
                  <a:rPr lang="en-US" sz="4400" dirty="0"/>
                  <a:t>.</a:t>
                </a:r>
              </a:p>
              <a:p>
                <a:endParaRPr lang="en-US" sz="4400" dirty="0"/>
              </a:p>
            </p:txBody>
          </p:sp>
        </mc:Choice>
        <mc:Fallback>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645" t="-2972" r="-1645"/>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63335764-D603-72DF-049E-26F67F0827FB}"/>
              </a:ext>
            </a:extLst>
          </p:cNvPr>
          <p:cNvSpPr>
            <a:spLocks noGrp="1"/>
          </p:cNvSpPr>
          <p:nvPr>
            <p:ph type="title"/>
          </p:nvPr>
        </p:nvSpPr>
        <p:spPr>
          <a:xfrm>
            <a:off x="2167377" y="1871164"/>
            <a:ext cx="14715569" cy="511175"/>
          </a:xfrm>
        </p:spPr>
        <p:txBody>
          <a:bodyPr>
            <a:normAutofit fontScale="90000"/>
          </a:bodyPr>
          <a:lstStyle/>
          <a:p>
            <a:pPr>
              <a:spcBef>
                <a:spcPts val="0"/>
              </a:spcBef>
            </a:pPr>
            <a:r>
              <a:rPr lang="en-US" sz="4000" dirty="0"/>
              <a:t>Triangle inequality</a:t>
            </a:r>
          </a:p>
        </p:txBody>
      </p:sp>
      <p:sp>
        <p:nvSpPr>
          <p:cNvPr id="10" name="Text Placeholder 2">
            <a:extLst>
              <a:ext uri="{FF2B5EF4-FFF2-40B4-BE49-F238E27FC236}">
                <a16:creationId xmlns:a16="http://schemas.microsoft.com/office/drawing/2014/main" id="{4622C596-7A00-0611-36F8-88B9FB60A8C0}"/>
              </a:ext>
            </a:extLst>
          </p:cNvPr>
          <p:cNvSpPr>
            <a:spLocks noGrp="1"/>
          </p:cNvSpPr>
          <p:nvPr>
            <p:ph type="body" sz="quarter" idx="10"/>
          </p:nvPr>
        </p:nvSpPr>
        <p:spPr>
          <a:xfrm>
            <a:off x="2167377" y="2419728"/>
            <a:ext cx="17546011" cy="803546"/>
          </a:xfrm>
        </p:spPr>
        <p:txBody>
          <a:bodyPr>
            <a:normAutofit/>
          </a:bodyPr>
          <a:lstStyle/>
          <a:p>
            <a:r>
              <a:rPr lang="en-US" dirty="0"/>
              <a:t>Other Algorithms</a:t>
            </a:r>
          </a:p>
        </p:txBody>
      </p:sp>
    </p:spTree>
    <p:extLst>
      <p:ext uri="{BB962C8B-B14F-4D97-AF65-F5344CB8AC3E}">
        <p14:creationId xmlns:p14="http://schemas.microsoft.com/office/powerpoint/2010/main" val="7945935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D5E5-8E9A-5C81-039B-A249C69AC86D}"/>
              </a:ext>
            </a:extLst>
          </p:cNvPr>
          <p:cNvSpPr>
            <a:spLocks noGrp="1"/>
          </p:cNvSpPr>
          <p:nvPr>
            <p:ph type="title"/>
          </p:nvPr>
        </p:nvSpPr>
        <p:spPr/>
        <p:txBody>
          <a:bodyPr>
            <a:normAutofit fontScale="90000"/>
          </a:bodyPr>
          <a:lstStyle/>
          <a:p>
            <a:r>
              <a:rPr lang="en-US" dirty="0"/>
              <a:t>The general traveling-salesperson problem</a:t>
            </a:r>
          </a:p>
        </p:txBody>
      </p:sp>
      <p:sp>
        <p:nvSpPr>
          <p:cNvPr id="3" name="Text Placeholder 2">
            <a:extLst>
              <a:ext uri="{FF2B5EF4-FFF2-40B4-BE49-F238E27FC236}">
                <a16:creationId xmlns:a16="http://schemas.microsoft.com/office/drawing/2014/main" id="{080B5318-7F1D-7E68-7896-BAE5C42F05F0}"/>
              </a:ext>
            </a:extLst>
          </p:cNvPr>
          <p:cNvSpPr>
            <a:spLocks noGrp="1"/>
          </p:cNvSpPr>
          <p:nvPr>
            <p:ph type="body" sz="quarter" idx="10"/>
          </p:nvPr>
        </p:nvSpPr>
        <p:spPr/>
        <p:txBody>
          <a:bodyPr/>
          <a:lstStyle/>
          <a:p>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8279254-1D6A-8DA3-240B-113120034DD3}"/>
                  </a:ext>
                </a:extLst>
              </p:cNvPr>
              <p:cNvSpPr>
                <a:spLocks noGrp="1"/>
              </p:cNvSpPr>
              <p:nvPr>
                <p:ph sz="quarter" idx="11"/>
              </p:nvPr>
            </p:nvSpPr>
            <p:spPr/>
            <p:txBody>
              <a:bodyPr>
                <a:normAutofit/>
              </a:bodyPr>
              <a:lstStyle/>
              <a:p>
                <a:r>
                  <a:rPr lang="en-US" sz="4400" dirty="0"/>
                  <a:t>When the cost function c does not satisfy the triangle inequality, there is no way to find good approximate tours in polynomial time unless P = NP. </a:t>
                </a:r>
              </a:p>
              <a:p>
                <a:endParaRPr lang="en-US" sz="4400" dirty="0"/>
              </a:p>
              <a:p>
                <a:r>
                  <a:rPr lang="en-US" sz="4400" dirty="0"/>
                  <a:t>If P </a:t>
                </a:r>
                <a14:m>
                  <m:oMath xmlns:m="http://schemas.openxmlformats.org/officeDocument/2006/math">
                    <m:r>
                      <a:rPr lang="en-US" sz="4400" i="1" smtClean="0">
                        <a:latin typeface="Cambria Math" panose="02040503050406030204" pitchFamily="18" charset="0"/>
                        <a:ea typeface="Cambria Math" panose="02040503050406030204" pitchFamily="18" charset="0"/>
                      </a:rPr>
                      <m:t>≠</m:t>
                    </m:r>
                  </m:oMath>
                </a14:m>
                <a:r>
                  <a:rPr lang="en-US" sz="4400" dirty="0"/>
                  <a:t> NP, then for any constant </a:t>
                </a:r>
                <a14:m>
                  <m:oMath xmlns:m="http://schemas.openxmlformats.org/officeDocument/2006/math">
                    <m:r>
                      <a:rPr lang="en-US" sz="4400" i="1" smtClean="0">
                        <a:latin typeface="Cambria Math" panose="02040503050406030204" pitchFamily="18" charset="0"/>
                        <a:ea typeface="Cambria Math" panose="02040503050406030204" pitchFamily="18" charset="0"/>
                      </a:rPr>
                      <m:t>𝜌</m:t>
                    </m:r>
                    <m:r>
                      <a:rPr lang="en-US" sz="4400" i="1" smtClean="0">
                        <a:latin typeface="Cambria Math" panose="02040503050406030204" pitchFamily="18" charset="0"/>
                        <a:ea typeface="Cambria Math" panose="02040503050406030204" pitchFamily="18" charset="0"/>
                      </a:rPr>
                      <m:t>≥1</m:t>
                    </m:r>
                  </m:oMath>
                </a14:m>
                <a:r>
                  <a:rPr lang="en-US" sz="4400" dirty="0"/>
                  <a:t>, there is no polynomial-time approximation algorithm with approximation ratio </a:t>
                </a:r>
                <a14:m>
                  <m:oMath xmlns:m="http://schemas.openxmlformats.org/officeDocument/2006/math">
                    <m:r>
                      <a:rPr lang="en-US" sz="4400" i="1">
                        <a:latin typeface="Cambria Math" panose="02040503050406030204" pitchFamily="18" charset="0"/>
                        <a:ea typeface="Cambria Math" panose="02040503050406030204" pitchFamily="18" charset="0"/>
                      </a:rPr>
                      <m:t>𝜌</m:t>
                    </m:r>
                  </m:oMath>
                </a14:m>
                <a:r>
                  <a:rPr lang="en-US" sz="4400" dirty="0"/>
                  <a:t> for the general traveling-salesperson problem.</a:t>
                </a:r>
              </a:p>
              <a:p>
                <a:endParaRPr lang="en-US" sz="4400" dirty="0"/>
              </a:p>
            </p:txBody>
          </p:sp>
        </mc:Choice>
        <mc:Fallback>
          <p:sp>
            <p:nvSpPr>
              <p:cNvPr id="4" name="Content Placeholder 3">
                <a:extLst>
                  <a:ext uri="{FF2B5EF4-FFF2-40B4-BE49-F238E27FC236}">
                    <a16:creationId xmlns:a16="http://schemas.microsoft.com/office/drawing/2014/main" id="{D8279254-1D6A-8DA3-240B-113120034DD3}"/>
                  </a:ext>
                </a:extLst>
              </p:cNvPr>
              <p:cNvSpPr>
                <a:spLocks noGrp="1" noRot="1" noChangeAspect="1" noMove="1" noResize="1" noEditPoints="1" noAdjustHandles="1" noChangeArrowheads="1" noChangeShapeType="1" noTextEdit="1"/>
              </p:cNvSpPr>
              <p:nvPr>
                <p:ph sz="quarter" idx="11"/>
              </p:nvPr>
            </p:nvSpPr>
            <p:spPr>
              <a:blipFill>
                <a:blip r:embed="rId2"/>
                <a:stretch>
                  <a:fillRect l="-1645" t="-2972" r="-127"/>
                </a:stretch>
              </a:blipFill>
            </p:spPr>
            <p:txBody>
              <a:bodyPr/>
              <a:lstStyle/>
              <a:p>
                <a:r>
                  <a:rPr lang="en-US">
                    <a:noFill/>
                  </a:rPr>
                  <a:t> </a:t>
                </a:r>
              </a:p>
            </p:txBody>
          </p:sp>
        </mc:Fallback>
      </mc:AlternateContent>
    </p:spTree>
    <p:extLst>
      <p:ext uri="{BB962C8B-B14F-4D97-AF65-F5344CB8AC3E}">
        <p14:creationId xmlns:p14="http://schemas.microsoft.com/office/powerpoint/2010/main" val="25858089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9492342" y="4470399"/>
            <a:ext cx="12409715" cy="8744155"/>
          </a:xfrm>
        </p:spPr>
        <p:txBody>
          <a:bodyPr>
            <a:normAutofit fontScale="77500" lnSpcReduction="20000"/>
          </a:bodyPr>
          <a:lstStyle/>
          <a:p>
            <a:pPr marL="0" indent="0" eaLnBrk="1" hangingPunct="1">
              <a:buNone/>
            </a:pPr>
            <a:r>
              <a:rPr lang="en-US" dirty="0"/>
              <a:t>Imagine you are a salesperson traveling to multiple cities to meet clients, and you want to find the shortest possible route to visit each city exactly once and return to your starting point. Let's consider the following cities and their pairwise distances (in kilometers). Cities: A, B, C, D, E</a:t>
            </a:r>
          </a:p>
          <a:p>
            <a:pPr marL="0" indent="0" eaLnBrk="1" hangingPunct="1">
              <a:buNone/>
            </a:pPr>
            <a:endParaRPr lang="en-US" dirty="0"/>
          </a:p>
          <a:p>
            <a:pPr marL="0" indent="0" eaLnBrk="1" hangingPunct="1">
              <a:buNone/>
            </a:pPr>
            <a:r>
              <a:rPr lang="en-US" dirty="0"/>
              <a:t>Distances:</a:t>
            </a:r>
          </a:p>
          <a:p>
            <a:pPr marL="0" indent="0" eaLnBrk="1" hangingPunct="1">
              <a:buNone/>
            </a:pPr>
            <a:endParaRPr lang="en-US" dirty="0"/>
          </a:p>
          <a:p>
            <a:pPr marL="0" indent="0" eaLnBrk="1" hangingPunct="1">
              <a:buNone/>
            </a:pPr>
            <a:r>
              <a:rPr lang="en-US" dirty="0"/>
              <a:t>A to B: 10 km</a:t>
            </a:r>
          </a:p>
          <a:p>
            <a:pPr marL="0" indent="0" eaLnBrk="1" hangingPunct="1">
              <a:buNone/>
            </a:pPr>
            <a:r>
              <a:rPr lang="en-US" dirty="0"/>
              <a:t>A to C: 15 km</a:t>
            </a:r>
          </a:p>
          <a:p>
            <a:pPr marL="0" indent="0" eaLnBrk="1" hangingPunct="1">
              <a:buNone/>
            </a:pPr>
            <a:r>
              <a:rPr lang="en-US" dirty="0"/>
              <a:t>A to D: 20 km</a:t>
            </a:r>
          </a:p>
          <a:p>
            <a:pPr marL="0" indent="0" eaLnBrk="1" hangingPunct="1">
              <a:buNone/>
            </a:pPr>
            <a:r>
              <a:rPr lang="en-US" dirty="0"/>
              <a:t>A to E: 25 km</a:t>
            </a:r>
          </a:p>
          <a:p>
            <a:pPr marL="0" indent="0" eaLnBrk="1" hangingPunct="1">
              <a:buNone/>
            </a:pPr>
            <a:r>
              <a:rPr lang="en-US" dirty="0"/>
              <a:t>B to C: 12 km</a:t>
            </a:r>
          </a:p>
          <a:p>
            <a:pPr marL="0" indent="0" eaLnBrk="1" hangingPunct="1">
              <a:buNone/>
            </a:pPr>
            <a:r>
              <a:rPr lang="en-US" dirty="0"/>
              <a:t>B to D: 18 km</a:t>
            </a:r>
          </a:p>
          <a:p>
            <a:pPr marL="0" indent="0" eaLnBrk="1" hangingPunct="1">
              <a:buNone/>
            </a:pPr>
            <a:r>
              <a:rPr lang="en-US" dirty="0"/>
              <a:t>B to E: 22 km</a:t>
            </a:r>
          </a:p>
          <a:p>
            <a:pPr marL="0" indent="0" eaLnBrk="1" hangingPunct="1">
              <a:buNone/>
            </a:pPr>
            <a:r>
              <a:rPr lang="en-US" dirty="0"/>
              <a:t>C to D: 14 km</a:t>
            </a:r>
          </a:p>
          <a:p>
            <a:pPr marL="0" indent="0" eaLnBrk="1" hangingPunct="1">
              <a:buNone/>
            </a:pPr>
            <a:r>
              <a:rPr lang="en-US" dirty="0"/>
              <a:t>C to E: 8 km</a:t>
            </a:r>
          </a:p>
          <a:p>
            <a:pPr marL="0" indent="0" eaLnBrk="1" hangingPunct="1">
              <a:buNone/>
            </a:pPr>
            <a:r>
              <a:rPr lang="en-US" dirty="0"/>
              <a:t>D to E: 16 km</a:t>
            </a:r>
          </a:p>
          <a:p>
            <a:pPr marL="0" indent="0" eaLnBrk="1" hangingPunct="1">
              <a:buNone/>
            </a:pPr>
            <a:endParaRPr lang="en-US" dirty="0"/>
          </a:p>
          <a:p>
            <a:pPr marL="0" indent="0" eaLnBrk="1" hangingPunct="1">
              <a:buNone/>
            </a:pPr>
            <a:r>
              <a:rPr lang="en-US" dirty="0"/>
              <a:t>Find an approximate solution to the Traveling Salesperson Problem (TSP) starting from City A.</a:t>
            </a:r>
          </a:p>
        </p:txBody>
      </p:sp>
      <p:pic>
        <p:nvPicPr>
          <p:cNvPr id="11" name="Picture 10">
            <a:extLst>
              <a:ext uri="{FF2B5EF4-FFF2-40B4-BE49-F238E27FC236}">
                <a16:creationId xmlns:a16="http://schemas.microsoft.com/office/drawing/2014/main" id="{6ABCA4DC-C9EF-5489-F64D-CF6A6D6EC7A5}"/>
              </a:ext>
            </a:extLst>
          </p:cNvPr>
          <p:cNvPicPr>
            <a:picLocks noChangeAspect="1"/>
          </p:cNvPicPr>
          <p:nvPr/>
        </p:nvPicPr>
        <p:blipFill>
          <a:blip r:embed="rId2"/>
          <a:stretch>
            <a:fillRect/>
          </a:stretch>
        </p:blipFill>
        <p:spPr>
          <a:xfrm>
            <a:off x="2200242" y="4571681"/>
            <a:ext cx="6920724" cy="6724591"/>
          </a:xfrm>
          <a:prstGeom prst="rect">
            <a:avLst/>
          </a:prstGeom>
        </p:spPr>
      </p:pic>
    </p:spTree>
    <p:extLst>
      <p:ext uri="{BB962C8B-B14F-4D97-AF65-F5344CB8AC3E}">
        <p14:creationId xmlns:p14="http://schemas.microsoft.com/office/powerpoint/2010/main" val="29764038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35.</a:t>
            </a:r>
          </a:p>
        </p:txBody>
      </p:sp>
    </p:spTree>
    <p:extLst>
      <p:ext uri="{BB962C8B-B14F-4D97-AF65-F5344CB8AC3E}">
        <p14:creationId xmlns:p14="http://schemas.microsoft.com/office/powerpoint/2010/main" val="27045277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Approximation Algorithms: Traveling Salesperson</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24</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The traveling sales-person problem</a:t>
            </a:r>
          </a:p>
          <a:p>
            <a:pPr>
              <a:spcBef>
                <a:spcPts val="0"/>
              </a:spcBef>
            </a:pPr>
            <a:r>
              <a:rPr lang="en-US" sz="4400" dirty="0"/>
              <a:t>Triangle inequality</a:t>
            </a:r>
          </a:p>
          <a:p>
            <a:pPr>
              <a:spcBef>
                <a:spcPts val="0"/>
              </a:spcBef>
            </a:pPr>
            <a:r>
              <a:rPr lang="en-US" sz="4400" dirty="0"/>
              <a:t>The general traveling sales-person problem</a:t>
            </a:r>
          </a:p>
        </p:txBody>
      </p:sp>
    </p:spTree>
    <p:extLst>
      <p:ext uri="{BB962C8B-B14F-4D97-AF65-F5344CB8AC3E}">
        <p14:creationId xmlns:p14="http://schemas.microsoft.com/office/powerpoint/2010/main" val="35604840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24</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solidFill>
                <a:schemeClr val="accent4"/>
              </a:solidFill>
            </a:endParaRPr>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traveling sales-person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marL="0" indent="0" eaLnBrk="1" hangingPunct="1">
                  <a:buNone/>
                </a:pPr>
                <a:r>
                  <a:rPr lang="en-US" sz="4400" dirty="0"/>
                  <a:t>Given:</a:t>
                </a:r>
              </a:p>
              <a:p>
                <a:pPr eaLnBrk="1" hangingPunct="1"/>
                <a:r>
                  <a:rPr lang="en-US" sz="4400" dirty="0"/>
                  <a:t>A complete undirected graph </a:t>
                </a:r>
                <a14:m>
                  <m:oMath xmlns:m="http://schemas.openxmlformats.org/officeDocument/2006/math">
                    <m:r>
                      <a:rPr lang="en-US" sz="4400" i="1" dirty="0" smtClean="0">
                        <a:latin typeface="Cambria Math" panose="02040503050406030204" pitchFamily="18" charset="0"/>
                      </a:rPr>
                      <m:t>𝐺</m:t>
                    </m:r>
                    <m:r>
                      <a:rPr lang="en-US" sz="4400" i="1" dirty="0" smtClean="0">
                        <a:latin typeface="Cambria Math" panose="02040503050406030204" pitchFamily="18" charset="0"/>
                      </a:rPr>
                      <m:t> = (</m:t>
                    </m:r>
                    <m:r>
                      <a:rPr lang="en-US" sz="4400" i="1" dirty="0" smtClean="0">
                        <a:latin typeface="Cambria Math" panose="02040503050406030204" pitchFamily="18" charset="0"/>
                      </a:rPr>
                      <m:t>𝑉</m:t>
                    </m:r>
                    <m:r>
                      <a:rPr lang="en-US" sz="4400" i="1" dirty="0" smtClean="0">
                        <a:latin typeface="Cambria Math" panose="02040503050406030204" pitchFamily="18" charset="0"/>
                      </a:rPr>
                      <m:t>, </m:t>
                    </m:r>
                    <m:r>
                      <a:rPr lang="en-US" sz="4400" i="1" dirty="0" smtClean="0">
                        <a:latin typeface="Cambria Math" panose="02040503050406030204" pitchFamily="18" charset="0"/>
                      </a:rPr>
                      <m:t>𝐸</m:t>
                    </m:r>
                    <m:r>
                      <a:rPr lang="en-US" sz="4400" i="1" dirty="0" smtClean="0">
                        <a:latin typeface="Cambria Math" panose="02040503050406030204" pitchFamily="18" charset="0"/>
                      </a:rPr>
                      <m:t>) </m:t>
                    </m:r>
                  </m:oMath>
                </a14:m>
                <a:r>
                  <a:rPr lang="en-US" sz="4400" dirty="0"/>
                  <a:t>that has nonnegative integer cost </a:t>
                </a:r>
                <a14:m>
                  <m:oMath xmlns:m="http://schemas.openxmlformats.org/officeDocument/2006/math">
                    <m:r>
                      <a:rPr lang="en-US" sz="4400" i="1" dirty="0" smtClean="0">
                        <a:latin typeface="Cambria Math" panose="02040503050406030204" pitchFamily="18" charset="0"/>
                      </a:rPr>
                      <m:t>𝑐</m:t>
                    </m:r>
                    <m:r>
                      <a:rPr lang="en-US" sz="4400" i="1" dirty="0" smtClean="0">
                        <a:latin typeface="Cambria Math" panose="02040503050406030204" pitchFamily="18" charset="0"/>
                      </a:rPr>
                      <m:t>(</m:t>
                    </m:r>
                    <m:r>
                      <a:rPr lang="en-US" sz="4400" i="1" dirty="0" smtClean="0">
                        <a:latin typeface="Cambria Math" panose="02040503050406030204" pitchFamily="18" charset="0"/>
                      </a:rPr>
                      <m:t>𝑢</m:t>
                    </m:r>
                    <m:r>
                      <a:rPr lang="en-US" sz="4400" i="1" dirty="0" smtClean="0">
                        <a:latin typeface="Cambria Math" panose="02040503050406030204" pitchFamily="18" charset="0"/>
                      </a:rPr>
                      <m:t>, </m:t>
                    </m:r>
                    <m:r>
                      <a:rPr lang="en-US" sz="4400" i="1" dirty="0" smtClean="0">
                        <a:latin typeface="Cambria Math" panose="02040503050406030204" pitchFamily="18" charset="0"/>
                      </a:rPr>
                      <m:t>𝑣</m:t>
                    </m:r>
                    <m:r>
                      <a:rPr lang="en-US" sz="4400" i="1" dirty="0" smtClean="0">
                        <a:latin typeface="Cambria Math" panose="02040503050406030204" pitchFamily="18" charset="0"/>
                      </a:rPr>
                      <m:t>) </m:t>
                    </m:r>
                  </m:oMath>
                </a14:m>
                <a:r>
                  <a:rPr lang="en-US" sz="4400" dirty="0"/>
                  <a:t>associated with each edge </a:t>
                </a:r>
                <a14:m>
                  <m:oMath xmlns:m="http://schemas.openxmlformats.org/officeDocument/2006/math">
                    <m:r>
                      <a:rPr lang="en-US" sz="4400" i="1" dirty="0" smtClean="0">
                        <a:latin typeface="Cambria Math" panose="02040503050406030204" pitchFamily="18" charset="0"/>
                      </a:rPr>
                      <m:t>(</m:t>
                    </m:r>
                    <m:r>
                      <a:rPr lang="en-US" sz="4400" i="1" dirty="0" smtClean="0">
                        <a:latin typeface="Cambria Math" panose="02040503050406030204" pitchFamily="18" charset="0"/>
                      </a:rPr>
                      <m:t>𝑢</m:t>
                    </m:r>
                    <m:r>
                      <a:rPr lang="en-US" sz="4400" i="1" dirty="0" smtClean="0">
                        <a:latin typeface="Cambria Math" panose="02040503050406030204" pitchFamily="18" charset="0"/>
                      </a:rPr>
                      <m:t>, </m:t>
                    </m:r>
                    <m:r>
                      <a:rPr lang="en-US" sz="4400" i="1" dirty="0" smtClean="0">
                        <a:latin typeface="Cambria Math" panose="02040503050406030204" pitchFamily="18" charset="0"/>
                      </a:rPr>
                      <m:t>𝑣</m:t>
                    </m:r>
                    <m:r>
                      <a:rPr lang="en-US" sz="4400" i="1" dirty="0" smtClean="0">
                        <a:latin typeface="Cambria Math" panose="02040503050406030204" pitchFamily="18" charset="0"/>
                      </a:rPr>
                      <m:t>)∈</m:t>
                    </m:r>
                    <m:r>
                      <a:rPr lang="en-US" sz="4400" b="0" i="1" dirty="0" smtClean="0">
                        <a:latin typeface="Cambria Math" panose="02040503050406030204" pitchFamily="18" charset="0"/>
                        <a:ea typeface="Cambria Math" panose="02040503050406030204" pitchFamily="18" charset="0"/>
                      </a:rPr>
                      <m:t>𝐸</m:t>
                    </m:r>
                  </m:oMath>
                </a14:m>
                <a:r>
                  <a:rPr lang="en-US" sz="4400" dirty="0"/>
                  <a:t>.</a:t>
                </a:r>
              </a:p>
              <a:p>
                <a:pPr eaLnBrk="1" hangingPunct="1"/>
                <a:endParaRPr lang="en-US" sz="4400" dirty="0"/>
              </a:p>
              <a:p>
                <a:pPr marL="0" indent="0" eaLnBrk="1" hangingPunct="1">
                  <a:buNone/>
                </a:pPr>
                <a:r>
                  <a:rPr lang="en-US" sz="4400" dirty="0"/>
                  <a:t>Objective:</a:t>
                </a:r>
              </a:p>
              <a:p>
                <a:pPr eaLnBrk="1" hangingPunct="1"/>
                <a:r>
                  <a:rPr lang="en-US" sz="4400" dirty="0"/>
                  <a:t>Find a Hamiltonian cycle (a tour) of G with the minimum cost.</a:t>
                </a:r>
              </a:p>
              <a:p>
                <a:pPr eaLnBrk="1" hangingPunct="1"/>
                <a:endParaRPr lang="en-US" sz="4400" dirty="0"/>
              </a:p>
              <a:p>
                <a:pPr marL="0" indent="0" eaLnBrk="1" hangingPunct="1">
                  <a:buNone/>
                </a:pPr>
                <a:r>
                  <a:rPr lang="en-US" sz="4400" dirty="0"/>
                  <a:t>Let </a:t>
                </a:r>
                <a14:m>
                  <m:oMath xmlns:m="http://schemas.openxmlformats.org/officeDocument/2006/math">
                    <m:r>
                      <a:rPr lang="en-US" sz="4400" i="1" dirty="0" smtClean="0">
                        <a:latin typeface="Cambria Math" panose="02040503050406030204" pitchFamily="18" charset="0"/>
                      </a:rPr>
                      <m:t>𝑐</m:t>
                    </m:r>
                    <m:r>
                      <a:rPr lang="en-US" sz="4400" i="1" dirty="0" smtClean="0">
                        <a:latin typeface="Cambria Math" panose="02040503050406030204" pitchFamily="18" charset="0"/>
                      </a:rPr>
                      <m:t>(</m:t>
                    </m:r>
                    <m:r>
                      <a:rPr lang="en-US" sz="4400" i="1" dirty="0" smtClean="0">
                        <a:latin typeface="Cambria Math" panose="02040503050406030204" pitchFamily="18" charset="0"/>
                      </a:rPr>
                      <m:t>𝐴</m:t>
                    </m:r>
                    <m:r>
                      <a:rPr lang="en-US" sz="4400" i="1" dirty="0" smtClean="0">
                        <a:latin typeface="Cambria Math" panose="02040503050406030204" pitchFamily="18" charset="0"/>
                      </a:rPr>
                      <m:t>) </m:t>
                    </m:r>
                  </m:oMath>
                </a14:m>
                <a:r>
                  <a:rPr lang="en-US" sz="4400" dirty="0"/>
                  <a:t>denote the total cost of the edges in the subset </a:t>
                </a:r>
                <a14:m>
                  <m:oMath xmlns:m="http://schemas.openxmlformats.org/officeDocument/2006/math">
                    <m:r>
                      <a:rPr lang="en-US" sz="4400" b="0" i="1" dirty="0" smtClean="0">
                        <a:latin typeface="Cambria Math" panose="02040503050406030204" pitchFamily="18" charset="0"/>
                        <a:ea typeface="Cambria Math" panose="02040503050406030204" pitchFamily="18" charset="0"/>
                      </a:rPr>
                      <m:t>𝐴</m:t>
                    </m:r>
                    <m:r>
                      <a:rPr lang="en-US" sz="4400" i="1" dirty="0" smtClean="0">
                        <a:latin typeface="Cambria Math" panose="02040503050406030204" pitchFamily="18" charset="0"/>
                        <a:ea typeface="Cambria Math" panose="02040503050406030204" pitchFamily="18" charset="0"/>
                      </a:rPr>
                      <m:t>⊆</m:t>
                    </m:r>
                    <m:r>
                      <a:rPr lang="en-US" sz="4400" b="0" i="1" dirty="0" smtClean="0">
                        <a:latin typeface="Cambria Math" panose="02040503050406030204" pitchFamily="18" charset="0"/>
                        <a:ea typeface="Cambria Math" panose="02040503050406030204" pitchFamily="18" charset="0"/>
                      </a:rPr>
                      <m:t>𝐸</m:t>
                    </m:r>
                  </m:oMath>
                </a14:m>
                <a:r>
                  <a:rPr lang="en-US" sz="4400" dirty="0"/>
                  <a:t>: </a:t>
                </a:r>
              </a:p>
              <a:p>
                <a:pPr marL="0" indent="0" eaLnBrk="1" hangingPunct="1">
                  <a:buNone/>
                </a:pPr>
                <a14:m>
                  <m:oMathPara xmlns:m="http://schemas.openxmlformats.org/officeDocument/2006/math">
                    <m:oMathParaPr>
                      <m:jc m:val="centerGroup"/>
                    </m:oMathParaPr>
                    <m:oMath xmlns:m="http://schemas.openxmlformats.org/officeDocument/2006/math">
                      <m:r>
                        <a:rPr lang="en-US" sz="4400" i="1" dirty="0" smtClean="0">
                          <a:latin typeface="Cambria Math" panose="02040503050406030204" pitchFamily="18" charset="0"/>
                        </a:rPr>
                        <m:t>𝑐</m:t>
                      </m:r>
                      <m:d>
                        <m:dPr>
                          <m:ctrlPr>
                            <a:rPr lang="en-US" sz="4400" i="1" dirty="0" smtClean="0">
                              <a:latin typeface="Cambria Math" panose="02040503050406030204" pitchFamily="18" charset="0"/>
                            </a:rPr>
                          </m:ctrlPr>
                        </m:dPr>
                        <m:e>
                          <m:r>
                            <a:rPr lang="en-US" sz="4400" i="1" dirty="0" smtClean="0">
                              <a:latin typeface="Cambria Math" panose="02040503050406030204" pitchFamily="18" charset="0"/>
                            </a:rPr>
                            <m:t>𝐴</m:t>
                          </m:r>
                        </m:e>
                      </m:d>
                      <m:r>
                        <a:rPr lang="en-US" sz="4400" b="0" i="1" dirty="0" smtClean="0">
                          <a:latin typeface="Cambria Math" panose="02040503050406030204" pitchFamily="18" charset="0"/>
                        </a:rPr>
                        <m:t>=</m:t>
                      </m:r>
                      <m:nary>
                        <m:naryPr>
                          <m:chr m:val="∑"/>
                          <m:supHide m:val="on"/>
                          <m:ctrlPr>
                            <a:rPr lang="en-US" sz="4400" b="0" i="1" dirty="0" smtClean="0">
                              <a:latin typeface="Cambria Math" panose="02040503050406030204" pitchFamily="18" charset="0"/>
                            </a:rPr>
                          </m:ctrlPr>
                        </m:naryPr>
                        <m:sub>
                          <m:r>
                            <m:rPr>
                              <m:brk m:alnAt="7"/>
                            </m:rPr>
                            <a:rPr lang="en-US" sz="4400" b="0" i="1" dirty="0" smtClean="0">
                              <a:latin typeface="Cambria Math" panose="02040503050406030204" pitchFamily="18" charset="0"/>
                            </a:rPr>
                            <m:t>(</m:t>
                          </m:r>
                          <m:r>
                            <a:rPr lang="en-US" sz="4400" b="0" i="1" dirty="0" smtClean="0">
                              <a:latin typeface="Cambria Math" panose="02040503050406030204" pitchFamily="18" charset="0"/>
                            </a:rPr>
                            <m:t>𝑢</m:t>
                          </m:r>
                          <m:r>
                            <a:rPr lang="en-US" sz="4400" b="0" i="1" dirty="0" smtClean="0">
                              <a:latin typeface="Cambria Math" panose="02040503050406030204" pitchFamily="18" charset="0"/>
                            </a:rPr>
                            <m:t>, </m:t>
                          </m:r>
                          <m:r>
                            <a:rPr lang="en-US" sz="4400" b="0" i="1" dirty="0" smtClean="0">
                              <a:latin typeface="Cambria Math" panose="02040503050406030204" pitchFamily="18" charset="0"/>
                            </a:rPr>
                            <m:t>𝑣</m:t>
                          </m:r>
                          <m:r>
                            <a:rPr lang="en-US" sz="4400" b="0" i="1" dirty="0" smtClean="0">
                              <a:latin typeface="Cambria Math" panose="02040503050406030204" pitchFamily="18" charset="0"/>
                            </a:rPr>
                            <m:t>)∈</m:t>
                          </m:r>
                          <m:r>
                            <a:rPr lang="en-US" sz="4400" b="0" i="1" dirty="0" smtClean="0">
                              <a:latin typeface="Cambria Math" panose="02040503050406030204" pitchFamily="18" charset="0"/>
                              <a:ea typeface="Cambria Math" panose="02040503050406030204" pitchFamily="18" charset="0"/>
                            </a:rPr>
                            <m:t>𝐴</m:t>
                          </m:r>
                        </m:sub>
                        <m:sup/>
                        <m:e>
                          <m:r>
                            <a:rPr lang="en-US" sz="4400" b="0" i="1" dirty="0" smtClean="0">
                              <a:latin typeface="Cambria Math" panose="02040503050406030204" pitchFamily="18" charset="0"/>
                            </a:rPr>
                            <m:t>𝑐</m:t>
                          </m:r>
                          <m:r>
                            <a:rPr lang="en-US" sz="4400" b="0" i="1" dirty="0" smtClean="0">
                              <a:latin typeface="Cambria Math" panose="02040503050406030204" pitchFamily="18" charset="0"/>
                            </a:rPr>
                            <m:t>(</m:t>
                          </m:r>
                          <m:r>
                            <a:rPr lang="en-US" sz="4400" b="0" i="1" dirty="0" smtClean="0">
                              <a:latin typeface="Cambria Math" panose="02040503050406030204" pitchFamily="18" charset="0"/>
                            </a:rPr>
                            <m:t>𝑢</m:t>
                          </m:r>
                          <m:r>
                            <a:rPr lang="en-US" sz="4400" b="0" i="1" dirty="0" smtClean="0">
                              <a:latin typeface="Cambria Math" panose="02040503050406030204" pitchFamily="18" charset="0"/>
                            </a:rPr>
                            <m:t>, </m:t>
                          </m:r>
                          <m:r>
                            <a:rPr lang="en-US" sz="4400" b="0" i="1" dirty="0" smtClean="0">
                              <a:latin typeface="Cambria Math" panose="02040503050406030204" pitchFamily="18" charset="0"/>
                            </a:rPr>
                            <m:t>𝑣</m:t>
                          </m:r>
                          <m:r>
                            <a:rPr lang="en-US" sz="4400" b="0" i="1" dirty="0" smtClean="0">
                              <a:latin typeface="Cambria Math" panose="02040503050406030204" pitchFamily="18" charset="0"/>
                            </a:rPr>
                            <m:t>)</m:t>
                          </m:r>
                        </m:e>
                      </m:nary>
                    </m:oMath>
                  </m:oMathPara>
                </a14:m>
                <a:endParaRPr lang="en-US" sz="4400" dirty="0"/>
              </a:p>
              <a:p>
                <a:pPr eaLnBrk="1" hangingPunct="1"/>
                <a:endParaRPr lang="en-US" sz="44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645" t="-1337" b="-27637"/>
                </a:stretch>
              </a:blipFill>
            </p:spPr>
            <p:txBody>
              <a:bodyPr/>
              <a:lstStyle/>
              <a:p>
                <a:r>
                  <a:rPr lang="en-US">
                    <a:noFill/>
                  </a:rPr>
                  <a:t> </a:t>
                </a:r>
              </a:p>
            </p:txBody>
          </p:sp>
        </mc:Fallback>
      </mc:AlternateContent>
    </p:spTree>
    <p:extLst>
      <p:ext uri="{BB962C8B-B14F-4D97-AF65-F5344CB8AC3E}">
        <p14:creationId xmlns:p14="http://schemas.microsoft.com/office/powerpoint/2010/main" val="25111760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traveling sales-person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Autofit/>
              </a:bodyPr>
              <a:lstStyle/>
              <a:p>
                <a:pPr eaLnBrk="1" hangingPunct="1"/>
                <a:r>
                  <a:rPr lang="en-US" sz="4400" dirty="0"/>
                  <a:t>The least costly way to go from a place u to place w is to go directly, with no intermediate steps.</a:t>
                </a:r>
              </a:p>
              <a:p>
                <a:pPr eaLnBrk="1" hangingPunct="1"/>
                <a:r>
                  <a:rPr lang="en-US" sz="4400" dirty="0"/>
                  <a:t>Cutting out an intermediate stop never increases the cost.</a:t>
                </a:r>
              </a:p>
              <a:p>
                <a:pPr eaLnBrk="1" hangingPunct="1"/>
                <a:r>
                  <a:rPr lang="en-US" sz="4400" dirty="0"/>
                  <a:t>Such cost function </a:t>
                </a:r>
                <a14:m>
                  <m:oMath xmlns:m="http://schemas.openxmlformats.org/officeDocument/2006/math">
                    <m:r>
                      <a:rPr lang="en-US" sz="4400" i="1" dirty="0" smtClean="0">
                        <a:latin typeface="Cambria Math" panose="02040503050406030204" pitchFamily="18" charset="0"/>
                      </a:rPr>
                      <m:t>𝑐</m:t>
                    </m:r>
                  </m:oMath>
                </a14:m>
                <a:r>
                  <a:rPr lang="en-US" sz="4400" dirty="0"/>
                  <a:t> satisfies the triangle inequality: for all vertices </a:t>
                </a:r>
                <a14:m>
                  <m:oMath xmlns:m="http://schemas.openxmlformats.org/officeDocument/2006/math">
                    <m:r>
                      <a:rPr lang="en-US" sz="4400" i="1" dirty="0" smtClean="0">
                        <a:latin typeface="Cambria Math" panose="02040503050406030204" pitchFamily="18" charset="0"/>
                      </a:rPr>
                      <m:t>𝑢</m:t>
                    </m:r>
                    <m:r>
                      <a:rPr lang="en-US" sz="4400" i="1" dirty="0" smtClean="0">
                        <a:latin typeface="Cambria Math" panose="02040503050406030204" pitchFamily="18" charset="0"/>
                      </a:rPr>
                      <m:t>, </m:t>
                    </m:r>
                    <m:r>
                      <a:rPr lang="en-US" sz="4400" i="1" dirty="0" smtClean="0">
                        <a:latin typeface="Cambria Math" panose="02040503050406030204" pitchFamily="18" charset="0"/>
                      </a:rPr>
                      <m:t>𝑣</m:t>
                    </m:r>
                    <m:r>
                      <a:rPr lang="en-US" sz="4400" i="1" dirty="0" smtClean="0">
                        <a:latin typeface="Cambria Math" panose="02040503050406030204" pitchFamily="18" charset="0"/>
                      </a:rPr>
                      <m:t>, </m:t>
                    </m:r>
                    <m:r>
                      <a:rPr lang="en-US" sz="4400" i="1" dirty="0" smtClean="0">
                        <a:latin typeface="Cambria Math" panose="02040503050406030204" pitchFamily="18" charset="0"/>
                      </a:rPr>
                      <m:t>𝑤</m:t>
                    </m:r>
                    <m:r>
                      <a:rPr lang="en-US" sz="4400" i="1" dirty="0" smtClean="0">
                        <a:latin typeface="Cambria Math" panose="02040503050406030204" pitchFamily="18" charset="0"/>
                      </a:rPr>
                      <m:t> ∈</m:t>
                    </m:r>
                    <m:r>
                      <a:rPr lang="en-US" sz="4400" b="0" i="1" dirty="0" smtClean="0">
                        <a:latin typeface="Cambria Math" panose="02040503050406030204" pitchFamily="18" charset="0"/>
                        <a:ea typeface="Cambria Math" panose="02040503050406030204" pitchFamily="18" charset="0"/>
                      </a:rPr>
                      <m:t>𝑉</m:t>
                    </m:r>
                    <m:r>
                      <a:rPr lang="en-US" sz="4400" b="0" i="1" dirty="0" smtClean="0">
                        <a:latin typeface="Cambria Math" panose="02040503050406030204" pitchFamily="18" charset="0"/>
                        <a:ea typeface="Cambria Math" panose="02040503050406030204" pitchFamily="18" charset="0"/>
                      </a:rPr>
                      <m:t> ,</m:t>
                    </m:r>
                  </m:oMath>
                </a14:m>
                <a:endParaRPr lang="en-US" sz="4400" dirty="0"/>
              </a:p>
              <a:p>
                <a:pPr marL="0" indent="0" eaLnBrk="1" hangingPunct="1">
                  <a:buNone/>
                </a:pPr>
                <a:endParaRPr lang="en-US" sz="4400" dirty="0"/>
              </a:p>
              <a:p>
                <a:pPr marL="0" indent="0" eaLnBrk="1" hangingPunct="1">
                  <a:buNone/>
                </a:pPr>
                <a14:m>
                  <m:oMathPara xmlns:m="http://schemas.openxmlformats.org/officeDocument/2006/math">
                    <m:oMathParaPr>
                      <m:jc m:val="centerGroup"/>
                    </m:oMathParaPr>
                    <m:oMath xmlns:m="http://schemas.openxmlformats.org/officeDocument/2006/math">
                      <m:r>
                        <a:rPr lang="en-US" sz="4400" i="1" dirty="0" smtClean="0">
                          <a:latin typeface="Cambria Math" panose="02040503050406030204" pitchFamily="18" charset="0"/>
                        </a:rPr>
                        <m:t>𝑐</m:t>
                      </m:r>
                      <m:d>
                        <m:dPr>
                          <m:ctrlPr>
                            <a:rPr lang="en-US" sz="4400" i="1" dirty="0" smtClean="0">
                              <a:latin typeface="Cambria Math" panose="02040503050406030204" pitchFamily="18" charset="0"/>
                            </a:rPr>
                          </m:ctrlPr>
                        </m:dPr>
                        <m:e>
                          <m:r>
                            <a:rPr lang="en-US" sz="4400" b="0" i="1" dirty="0" smtClean="0">
                              <a:latin typeface="Cambria Math" panose="02040503050406030204" pitchFamily="18" charset="0"/>
                            </a:rPr>
                            <m:t>𝑢</m:t>
                          </m:r>
                          <m:r>
                            <a:rPr lang="en-US" sz="4400" b="0" i="1" dirty="0" smtClean="0">
                              <a:latin typeface="Cambria Math" panose="02040503050406030204" pitchFamily="18" charset="0"/>
                            </a:rPr>
                            <m:t>, </m:t>
                          </m:r>
                          <m:r>
                            <a:rPr lang="en-US" sz="4400" b="0" i="1" dirty="0" smtClean="0">
                              <a:latin typeface="Cambria Math" panose="02040503050406030204" pitchFamily="18" charset="0"/>
                            </a:rPr>
                            <m:t>𝑤</m:t>
                          </m:r>
                        </m:e>
                      </m:d>
                      <m:r>
                        <a:rPr lang="en-US" sz="4400" i="1" dirty="0">
                          <a:latin typeface="Cambria Math" panose="02040503050406030204" pitchFamily="18" charset="0"/>
                          <a:ea typeface="Cambria Math" panose="02040503050406030204" pitchFamily="18" charset="0"/>
                        </a:rPr>
                        <m:t>≤</m:t>
                      </m:r>
                      <m:r>
                        <a:rPr lang="en-US" sz="4400" b="0" i="1" dirty="0" smtClean="0">
                          <a:latin typeface="Cambria Math" panose="02040503050406030204" pitchFamily="18" charset="0"/>
                          <a:ea typeface="Cambria Math" panose="02040503050406030204" pitchFamily="18" charset="0"/>
                        </a:rPr>
                        <m:t>𝑐</m:t>
                      </m:r>
                      <m:d>
                        <m:dPr>
                          <m:ctrlPr>
                            <a:rPr lang="en-US" sz="4400" b="0" i="1" dirty="0" smtClean="0">
                              <a:latin typeface="Cambria Math" panose="02040503050406030204" pitchFamily="18" charset="0"/>
                              <a:ea typeface="Cambria Math" panose="02040503050406030204" pitchFamily="18" charset="0"/>
                            </a:rPr>
                          </m:ctrlPr>
                        </m:dPr>
                        <m:e>
                          <m:r>
                            <a:rPr lang="en-US" sz="4400" b="0" i="1" dirty="0" smtClean="0">
                              <a:latin typeface="Cambria Math" panose="02040503050406030204" pitchFamily="18" charset="0"/>
                              <a:ea typeface="Cambria Math" panose="02040503050406030204" pitchFamily="18" charset="0"/>
                            </a:rPr>
                            <m:t>𝑢</m:t>
                          </m:r>
                          <m:r>
                            <a:rPr lang="en-US" sz="4400" b="0" i="1" dirty="0" smtClean="0">
                              <a:latin typeface="Cambria Math" panose="02040503050406030204" pitchFamily="18" charset="0"/>
                              <a:ea typeface="Cambria Math" panose="02040503050406030204" pitchFamily="18" charset="0"/>
                            </a:rPr>
                            <m:t>, </m:t>
                          </m:r>
                          <m:r>
                            <a:rPr lang="en-US" sz="4400" b="0" i="1" dirty="0" smtClean="0">
                              <a:latin typeface="Cambria Math" panose="02040503050406030204" pitchFamily="18" charset="0"/>
                              <a:ea typeface="Cambria Math" panose="02040503050406030204" pitchFamily="18" charset="0"/>
                            </a:rPr>
                            <m:t>𝑣</m:t>
                          </m:r>
                        </m:e>
                      </m:d>
                      <m:r>
                        <a:rPr lang="en-US" sz="4400" b="0" i="1" dirty="0" smtClean="0">
                          <a:latin typeface="Cambria Math" panose="02040503050406030204" pitchFamily="18" charset="0"/>
                          <a:ea typeface="Cambria Math" panose="02040503050406030204" pitchFamily="18" charset="0"/>
                        </a:rPr>
                        <m:t>+</m:t>
                      </m:r>
                      <m:r>
                        <a:rPr lang="en-US" sz="4400" b="0" i="1" dirty="0" smtClean="0">
                          <a:latin typeface="Cambria Math" panose="02040503050406030204" pitchFamily="18" charset="0"/>
                          <a:ea typeface="Cambria Math" panose="02040503050406030204" pitchFamily="18" charset="0"/>
                        </a:rPr>
                        <m:t>𝑐</m:t>
                      </m:r>
                      <m:r>
                        <a:rPr lang="en-US" sz="4400" b="0" i="1" dirty="0" smtClean="0">
                          <a:latin typeface="Cambria Math" panose="02040503050406030204" pitchFamily="18" charset="0"/>
                          <a:ea typeface="Cambria Math" panose="02040503050406030204" pitchFamily="18" charset="0"/>
                        </a:rPr>
                        <m:t>(</m:t>
                      </m:r>
                      <m:r>
                        <a:rPr lang="en-US" sz="4400" b="0" i="1" dirty="0" smtClean="0">
                          <a:latin typeface="Cambria Math" panose="02040503050406030204" pitchFamily="18" charset="0"/>
                          <a:ea typeface="Cambria Math" panose="02040503050406030204" pitchFamily="18" charset="0"/>
                        </a:rPr>
                        <m:t>𝑣</m:t>
                      </m:r>
                      <m:r>
                        <a:rPr lang="en-US" sz="4400" b="0" i="1" dirty="0" smtClean="0">
                          <a:latin typeface="Cambria Math" panose="02040503050406030204" pitchFamily="18" charset="0"/>
                          <a:ea typeface="Cambria Math" panose="02040503050406030204" pitchFamily="18" charset="0"/>
                        </a:rPr>
                        <m:t>, </m:t>
                      </m:r>
                      <m:r>
                        <a:rPr lang="en-US" sz="4400" b="0" i="1" dirty="0" smtClean="0">
                          <a:latin typeface="Cambria Math" panose="02040503050406030204" pitchFamily="18" charset="0"/>
                          <a:ea typeface="Cambria Math" panose="02040503050406030204" pitchFamily="18" charset="0"/>
                        </a:rPr>
                        <m:t>𝑤</m:t>
                      </m:r>
                      <m:r>
                        <a:rPr lang="en-US" sz="4400" b="0" i="1" dirty="0" smtClean="0">
                          <a:latin typeface="Cambria Math" panose="02040503050406030204" pitchFamily="18" charset="0"/>
                          <a:ea typeface="Cambria Math" panose="02040503050406030204" pitchFamily="18" charset="0"/>
                        </a:rPr>
                        <m:t>)</m:t>
                      </m:r>
                    </m:oMath>
                  </m:oMathPara>
                </a14:m>
                <a:endParaRPr lang="en-US" sz="4400" dirty="0"/>
              </a:p>
              <a:p>
                <a:pPr marL="0" indent="0" eaLnBrk="1" hangingPunct="1">
                  <a:buNone/>
                </a:pPr>
                <a:endParaRPr lang="en-US" sz="4400" dirty="0"/>
              </a:p>
              <a:p>
                <a:r>
                  <a:rPr lang="en-US" sz="4400" dirty="0"/>
                  <a:t>The triangle inequality seems as though it should naturally hold, and it is automatically satisfied in several applications. </a:t>
                </a:r>
              </a:p>
              <a:p>
                <a:r>
                  <a:rPr lang="en-US" sz="4400" dirty="0"/>
                  <a:t>Many cost functions including Euclidean distance satisfy the triangle inequality. </a:t>
                </a:r>
              </a:p>
              <a:p>
                <a:endParaRPr lang="en-US" sz="4400" dirty="0"/>
              </a:p>
              <a:p>
                <a:pPr marL="0" indent="0" eaLnBrk="1" hangingPunct="1">
                  <a:buNone/>
                </a:pPr>
                <a:endParaRPr lang="en-US" sz="4400" dirty="0"/>
              </a:p>
              <a:p>
                <a:pPr eaLnBrk="1" hangingPunct="1"/>
                <a:endParaRPr lang="en-US" sz="44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645" t="-2972" r="-443"/>
                </a:stretch>
              </a:blipFill>
            </p:spPr>
            <p:txBody>
              <a:bodyPr/>
              <a:lstStyle/>
              <a:p>
                <a:r>
                  <a:rPr lang="en-US">
                    <a:noFill/>
                  </a:rPr>
                  <a:t> </a:t>
                </a:r>
              </a:p>
            </p:txBody>
          </p:sp>
        </mc:Fallback>
      </mc:AlternateContent>
    </p:spTree>
    <p:extLst>
      <p:ext uri="{BB962C8B-B14F-4D97-AF65-F5344CB8AC3E}">
        <p14:creationId xmlns:p14="http://schemas.microsoft.com/office/powerpoint/2010/main" val="297706887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sz="3600" dirty="0"/>
              <a:t>The traveling sales-person problem</a:t>
            </a: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Solving strategy</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fontScale="85000" lnSpcReduction="20000"/>
          </a:bodyPr>
          <a:lstStyle/>
          <a:p>
            <a:pPr marL="0" indent="0" eaLnBrk="1" hangingPunct="1">
              <a:buNone/>
            </a:pPr>
            <a:r>
              <a:rPr lang="en-US" dirty="0"/>
              <a:t>Due to the complexity of the TSP, several heuristic and approximation algorithms have been developed to find near-optimal solutions efficiently. Some popular algorithms include:</a:t>
            </a:r>
          </a:p>
          <a:p>
            <a:pPr marL="0" indent="0" eaLnBrk="1" hangingPunct="1">
              <a:buNone/>
            </a:pPr>
            <a:endParaRPr lang="en-US" dirty="0"/>
          </a:p>
          <a:p>
            <a:r>
              <a:rPr lang="en-US" b="1" dirty="0"/>
              <a:t>Nearest Neighbor Algorithm</a:t>
            </a:r>
            <a:r>
              <a:rPr lang="en-US" dirty="0"/>
              <a:t>: This simple greedy algorithm starts from a randomly chosen city and repeatedly selects the nearest unvisited city until all cities are visited. The final tour may not be the shortest, but it provides a decent approximation.</a:t>
            </a:r>
          </a:p>
          <a:p>
            <a:endParaRPr lang="en-US" dirty="0"/>
          </a:p>
          <a:p>
            <a:r>
              <a:rPr lang="en-US" b="1" dirty="0"/>
              <a:t>Genetic Algorithms</a:t>
            </a:r>
            <a:r>
              <a:rPr lang="en-US" dirty="0"/>
              <a:t>: Inspired by biological evolution, genetic algorithms use techniques like mutation, crossover, and selection to iteratively improve a population of tours until a satisfactory solution is found.</a:t>
            </a:r>
          </a:p>
          <a:p>
            <a:endParaRPr lang="en-US" dirty="0"/>
          </a:p>
          <a:p>
            <a:r>
              <a:rPr lang="en-US" b="1" dirty="0"/>
              <a:t>Ant Colony Optimization</a:t>
            </a:r>
            <a:r>
              <a:rPr lang="en-US" dirty="0"/>
              <a:t>: Inspired by the foraging behavior of ants, this algorithm employs pheromone-based communication to guide the search for shorter paths. It simulates a population of artificial ants to explore the solution space efficiently.</a:t>
            </a:r>
          </a:p>
          <a:p>
            <a:endParaRPr lang="en-US" dirty="0"/>
          </a:p>
          <a:p>
            <a:r>
              <a:rPr lang="en-US" b="1" dirty="0"/>
              <a:t>Simulated Annealing</a:t>
            </a:r>
            <a:r>
              <a:rPr lang="en-US" dirty="0"/>
              <a:t>: This metaheuristic algorithm is inspired by the annealing process in metallurgy. It allows the algorithm to escape local optima by probabilistically accepting worse solutions initially and gradually decreasing the acceptance probability.</a:t>
            </a:r>
          </a:p>
        </p:txBody>
      </p:sp>
    </p:spTree>
    <p:extLst>
      <p:ext uri="{BB962C8B-B14F-4D97-AF65-F5344CB8AC3E}">
        <p14:creationId xmlns:p14="http://schemas.microsoft.com/office/powerpoint/2010/main" val="13126094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The traveling-salesperson problem with the triangle inequality </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Autofit/>
          </a:bodyPr>
          <a:lstStyle/>
          <a:p>
            <a:pPr eaLnBrk="1" hangingPunct="1"/>
            <a:r>
              <a:rPr lang="en-US" sz="4400" dirty="0"/>
              <a:t>How do we develop a 2-approximation algorithm for this problem?</a:t>
            </a:r>
          </a:p>
          <a:p>
            <a:pPr eaLnBrk="1" hangingPunct="1"/>
            <a:r>
              <a:rPr lang="en-US" sz="4400" dirty="0"/>
              <a:t>Just like the previous session:</a:t>
            </a:r>
          </a:p>
          <a:p>
            <a:pPr lvl="1"/>
            <a:r>
              <a:rPr lang="en-US" sz="4400" dirty="0"/>
              <a:t>Compute </a:t>
            </a:r>
            <a:r>
              <a:rPr lang="en-US" sz="4400" dirty="0">
                <a:solidFill>
                  <a:schemeClr val="accent4"/>
                </a:solidFill>
              </a:rPr>
              <a:t>the lower bound </a:t>
            </a:r>
            <a:r>
              <a:rPr lang="en-US" sz="4400" dirty="0"/>
              <a:t>on the length of an optimal traveling-salesperson tour (we can use MST).</a:t>
            </a:r>
          </a:p>
          <a:p>
            <a:pPr lvl="1"/>
            <a:r>
              <a:rPr lang="en-US" sz="4400" dirty="0"/>
              <a:t>Create a tour (using the MST) whose cost is no more than twice that of the MST’s weight, as long as the cost function satisfies the triangle inequality. </a:t>
            </a:r>
          </a:p>
          <a:p>
            <a:pPr lvl="1"/>
            <a:endParaRPr lang="en-US" sz="4400" dirty="0"/>
          </a:p>
          <a:p>
            <a:r>
              <a:rPr lang="en-US" sz="4400" dirty="0"/>
              <a:t>The procedure APPROX-TSP-TOUR on the next page implements this approach, calling the MST-PRIM. </a:t>
            </a:r>
          </a:p>
          <a:p>
            <a:r>
              <a:rPr lang="en-US" sz="4400" dirty="0"/>
              <a:t>The parameter G is a complete undirected graph, and the cost function c satisfies the triangle inequality. </a:t>
            </a:r>
          </a:p>
          <a:p>
            <a:pPr lvl="1"/>
            <a:endParaRPr lang="en-US" sz="4400" dirty="0"/>
          </a:p>
          <a:p>
            <a:pPr lvl="1"/>
            <a:endParaRPr lang="en-US" sz="4400" dirty="0"/>
          </a:p>
          <a:p>
            <a:pPr lvl="1"/>
            <a:endParaRPr lang="en-US" sz="4400" dirty="0"/>
          </a:p>
        </p:txBody>
      </p:sp>
    </p:spTree>
    <p:extLst>
      <p:ext uri="{BB962C8B-B14F-4D97-AF65-F5344CB8AC3E}">
        <p14:creationId xmlns:p14="http://schemas.microsoft.com/office/powerpoint/2010/main" val="1336423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pic>
        <p:nvPicPr>
          <p:cNvPr id="7" name="Content Placeholder 6" descr="A white paper with black text&#10;&#10;Description automatically generated">
            <a:extLst>
              <a:ext uri="{FF2B5EF4-FFF2-40B4-BE49-F238E27FC236}">
                <a16:creationId xmlns:a16="http://schemas.microsoft.com/office/drawing/2014/main" id="{B2A95B1A-14DA-1762-DBF1-BA90B516006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014977" y="4706470"/>
            <a:ext cx="20210928" cy="6051176"/>
          </a:xfrm>
          <a:prstGeom prst="rect">
            <a:avLst/>
          </a:prstGeom>
        </p:spPr>
      </p:pic>
    </p:spTree>
    <p:extLst>
      <p:ext uri="{BB962C8B-B14F-4D97-AF65-F5344CB8AC3E}">
        <p14:creationId xmlns:p14="http://schemas.microsoft.com/office/powerpoint/2010/main" val="3573741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Triangle inequality</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7546011" cy="803546"/>
          </a:xfrm>
        </p:spPr>
        <p:txBody>
          <a:bodyPr>
            <a:normAutofit/>
          </a:bodyPr>
          <a:lstStyle/>
          <a:p>
            <a:r>
              <a:rPr lang="en-US" dirty="0"/>
              <a:t>MST Algorithm</a:t>
            </a:r>
          </a:p>
        </p:txBody>
      </p:sp>
      <p:pic>
        <p:nvPicPr>
          <p:cNvPr id="9" name="Content Placeholder 8" descr="A diagram of lines and dots&#10;&#10;Description automatically generated">
            <a:extLst>
              <a:ext uri="{FF2B5EF4-FFF2-40B4-BE49-F238E27FC236}">
                <a16:creationId xmlns:a16="http://schemas.microsoft.com/office/drawing/2014/main" id="{E78FE17E-E427-2DD5-A909-B4433D030679}"/>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r="68413" b="56737"/>
          <a:stretch/>
        </p:blipFill>
        <p:spPr>
          <a:xfrm>
            <a:off x="8888535" y="5161449"/>
            <a:ext cx="6606929" cy="5496010"/>
          </a:xfrm>
          <a:prstGeom prst="rect">
            <a:avLst/>
          </a:prstGeom>
        </p:spPr>
      </p:pic>
      <p:sp>
        <p:nvSpPr>
          <p:cNvPr id="11" name="Content Placeholder 3">
            <a:extLst>
              <a:ext uri="{FF2B5EF4-FFF2-40B4-BE49-F238E27FC236}">
                <a16:creationId xmlns:a16="http://schemas.microsoft.com/office/drawing/2014/main" id="{AD30BF6E-F45F-2DA0-0F9E-C6503B047E2F}"/>
              </a:ext>
            </a:extLst>
          </p:cNvPr>
          <p:cNvSpPr txBox="1">
            <a:spLocks/>
          </p:cNvSpPr>
          <p:nvPr/>
        </p:nvSpPr>
        <p:spPr>
          <a:xfrm>
            <a:off x="2167377" y="3321522"/>
            <a:ext cx="20208529" cy="852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ctr">
              <a:buNone/>
            </a:pPr>
            <a:r>
              <a:rPr lang="en-ID" sz="4400" dirty="0"/>
              <a:t>A </a:t>
            </a:r>
            <a:r>
              <a:rPr lang="en-ID" sz="4400" dirty="0">
                <a:solidFill>
                  <a:schemeClr val="accent4"/>
                </a:solidFill>
              </a:rPr>
              <a:t>complete</a:t>
            </a:r>
            <a:r>
              <a:rPr lang="en-ID" sz="4400" dirty="0"/>
              <a:t> undirected graph</a:t>
            </a:r>
          </a:p>
        </p:txBody>
      </p:sp>
    </p:spTree>
    <p:extLst>
      <p:ext uri="{BB962C8B-B14F-4D97-AF65-F5344CB8AC3E}">
        <p14:creationId xmlns:p14="http://schemas.microsoft.com/office/powerpoint/2010/main" val="67544578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16806</TotalTime>
  <Words>1064</Words>
  <Application>Microsoft Macintosh PowerPoint</Application>
  <PresentationFormat>Custom</PresentationFormat>
  <Paragraphs>109</Paragraphs>
  <Slides>19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Open Sans Light</vt:lpstr>
      <vt:lpstr>Cambria Math</vt:lpstr>
      <vt:lpstr>Open Sans Semibold</vt:lpstr>
      <vt:lpstr>OCRB</vt:lpstr>
      <vt:lpstr>Avenir Book</vt:lpstr>
      <vt:lpstr>Open Sans ExtraBold</vt:lpstr>
      <vt:lpstr>Arial</vt:lpstr>
      <vt:lpstr>21_BasicWhite</vt:lpstr>
      <vt:lpstr>Approximation Algorithms: Traveling Salesperson</vt:lpstr>
      <vt:lpstr>Outline Materials</vt:lpstr>
      <vt:lpstr>Learning outcomes</vt:lpstr>
      <vt:lpstr>The traveling sales-person problem</vt:lpstr>
      <vt:lpstr>The traveling sales-person problem</vt:lpstr>
      <vt:lpstr>The traveling sales-person problem</vt:lpstr>
      <vt:lpstr>Triangle inequality</vt:lpstr>
      <vt:lpstr>Triangle inequality</vt:lpstr>
      <vt:lpstr>Triangle inequality</vt:lpstr>
      <vt:lpstr>Triangle inequality</vt:lpstr>
      <vt:lpstr>Triangle inequality</vt:lpstr>
      <vt:lpstr>Triangle inequality</vt:lpstr>
      <vt:lpstr>Triangle inequality</vt:lpstr>
      <vt:lpstr>Triangle inequality</vt:lpstr>
      <vt:lpstr>Triangle inequality</vt:lpstr>
      <vt:lpstr>The general traveling-salesperson problem</vt:lpstr>
      <vt:lpstr>exercise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65</cp:revision>
  <dcterms:created xsi:type="dcterms:W3CDTF">2023-06-13T08:42:51Z</dcterms:created>
  <dcterms:modified xsi:type="dcterms:W3CDTF">2023-11-23T03:42:39Z</dcterms:modified>
</cp:coreProperties>
</file>